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14" r:id="rId1"/>
  </p:sldMasterIdLst>
  <p:handoutMasterIdLst>
    <p:handoutMasterId r:id="rId21"/>
  </p:handoutMasterIdLst>
  <p:sldIdLst>
    <p:sldId id="256" r:id="rId2"/>
    <p:sldId id="257" r:id="rId3"/>
    <p:sldId id="259" r:id="rId4"/>
    <p:sldId id="277" r:id="rId5"/>
    <p:sldId id="262" r:id="rId6"/>
    <p:sldId id="266" r:id="rId7"/>
    <p:sldId id="265" r:id="rId8"/>
    <p:sldId id="267" r:id="rId9"/>
    <p:sldId id="268" r:id="rId10"/>
    <p:sldId id="269" r:id="rId11"/>
    <p:sldId id="273" r:id="rId12"/>
    <p:sldId id="270" r:id="rId13"/>
    <p:sldId id="275" r:id="rId14"/>
    <p:sldId id="274" r:id="rId15"/>
    <p:sldId id="278" r:id="rId16"/>
    <p:sldId id="272" r:id="rId17"/>
    <p:sldId id="276" r:id="rId18"/>
    <p:sldId id="283" r:id="rId19"/>
    <p:sldId id="281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113A9D2-9D6B-4929-AA2D-F23B5EE8CBE7}" styleName="Themed Style 2 - Accent 1">
    <a:tblBg>
      <a:fillRef idx="3">
        <a:schemeClr val="accent1"/>
      </a:fillRef>
      <a:effectRef idx="3">
        <a:schemeClr val="accent1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1">
                <a:tint val="50000"/>
              </a:schemeClr>
            </a:lnRef>
          </a:left>
          <a:right>
            <a:lnRef idx="1">
              <a:schemeClr val="accent1">
                <a:tint val="50000"/>
              </a:schemeClr>
            </a:lnRef>
          </a:right>
          <a:top>
            <a:lnRef idx="1">
              <a:schemeClr val="accent1">
                <a:tint val="50000"/>
              </a:schemeClr>
            </a:lnRef>
          </a:top>
          <a:bottom>
            <a:lnRef idx="1">
              <a:schemeClr val="accent1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9" d="100"/>
          <a:sy n="69" d="100"/>
        </p:scale>
        <p:origin x="492" y="5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53" d="100"/>
          <a:sy n="53" d="100"/>
        </p:scale>
        <p:origin x="2580" y="2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645F771-C27D-4F4A-B868-E9790405D13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F6DCAEF-B3F0-4F17-9A7E-14A34F74CEA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A49319-263B-4751-88EB-D4B2369B7748}" type="datetimeFigureOut">
              <a:rPr lang="ru-RU" smtClean="0"/>
              <a:t>18.02.2021</a:t>
            </a:fld>
            <a:endParaRPr lang="ru-RU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8B89740-DCA6-4A78-BAB1-2D9E3267466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56BEC6-6130-46E8-8048-0A429B90A3E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AEB3C7B-DC0F-465E-B29C-F9A8851D7FF0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3281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g>
</file>

<file path=ppt/media/image5.jpg>
</file>

<file path=ppt/media/image6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792494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4816410"/>
      </p:ext>
    </p:extLst>
  </p:cSld>
  <p:clrMapOvr>
    <a:masterClrMapping/>
  </p:clrMapOvr>
  <p:transition spd="slow">
    <p:cover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991381"/>
      </p:ext>
    </p:extLst>
  </p:cSld>
  <p:clrMapOvr>
    <a:masterClrMapping/>
  </p:clrMapOvr>
  <p:transition spd="slow">
    <p:cover/>
  </p:transition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B482E8-6E0E-1B4F-B1FD-C69DB9E858D9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7564642"/>
      </p:ext>
    </p:extLst>
  </p:cSld>
  <p:clrMapOvr>
    <a:masterClrMapping/>
  </p:clrMapOvr>
  <p:transition spd="slow">
    <p:cover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3151894"/>
      </p:ext>
    </p:extLst>
  </p:cSld>
  <p:clrMapOvr>
    <a:masterClrMapping/>
  </p:clrMapOvr>
  <p:transition spd="slow">
    <p:cove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5805431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4184200"/>
          </a:xfrm>
        </p:spPr>
        <p:txBody>
          <a:bodyPr>
            <a:normAutofit/>
          </a:bodyPr>
          <a:lstStyle>
            <a:lvl1pPr marL="342900" indent="-342900">
              <a:buFont typeface="Wingdings 2" panose="05020102010507070707" pitchFamily="18" charset="2"/>
              <a:buChar char=""/>
              <a:defRPr sz="2800"/>
            </a:lvl1pPr>
            <a:lvl2pPr marL="742950" indent="-285750">
              <a:buFont typeface="Wingdings 2" panose="05020102010507070707" pitchFamily="18" charset="2"/>
              <a:buChar char=""/>
              <a:defRPr sz="2400"/>
            </a:lvl2pPr>
            <a:lvl3pPr marL="1143000" indent="-228600">
              <a:buFont typeface="Wingdings 2" panose="05020102010507070707" pitchFamily="18" charset="2"/>
              <a:buChar char=""/>
              <a:defRPr sz="2000"/>
            </a:lvl3pPr>
            <a:lvl4pPr marL="1600200" indent="-228600">
              <a:buFont typeface="Wingdings 2" panose="05020102010507070707" pitchFamily="18" charset="2"/>
              <a:buChar char=""/>
              <a:defRPr sz="1800"/>
            </a:lvl4pPr>
            <a:lvl5pPr marL="2057400" indent="-228600">
              <a:buFont typeface="Wingdings 2" panose="05020102010507070707" pitchFamily="18" charset="2"/>
              <a:buChar char=""/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itle 13">
            <a:extLst>
              <a:ext uri="{FF2B5EF4-FFF2-40B4-BE49-F238E27FC236}">
                <a16:creationId xmlns:a16="http://schemas.microsoft.com/office/drawing/2014/main" id="{C86E46F0-1F13-4D51-83DC-EDF64C6B2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30383804"/>
      </p:ext>
    </p:extLst>
  </p:cSld>
  <p:clrMapOvr>
    <a:masterClrMapping/>
  </p:clrMapOvr>
  <p:transition spd="slow">
    <p:cove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666695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8692658"/>
      </p:ext>
    </p:extLst>
  </p:cSld>
  <p:clrMapOvr>
    <a:masterClrMapping/>
  </p:clrMapOvr>
  <p:transition spd="slow">
    <p:cove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8825343"/>
      </p:ext>
    </p:extLst>
  </p:cSld>
  <p:clrMapOvr>
    <a:masterClrMapping/>
  </p:clrMapOvr>
  <p:transition spd="slow">
    <p:cove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029654"/>
      </p:ext>
    </p:extLst>
  </p:cSld>
  <p:clrMapOvr>
    <a:masterClrMapping/>
  </p:clrMapOvr>
  <p:transition spd="slow">
    <p:cove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4160789"/>
      </p:ext>
    </p:extLst>
  </p:cSld>
  <p:clrMapOvr>
    <a:masterClrMapping/>
  </p:clrMapOvr>
  <p:transition spd="slow">
    <p:cove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32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0231685"/>
      </p:ext>
    </p:extLst>
  </p:cSld>
  <p:clrMapOvr>
    <a:masterClrMapping/>
  </p:clrMapOvr>
  <p:transition spd="slow">
    <p:cove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09B482E8-6E0E-1B4F-B1FD-C69DB9E858D9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299352"/>
      </p:ext>
    </p:extLst>
  </p:cSld>
  <p:clrMapOvr>
    <a:masterClrMapping/>
  </p:clrMapOvr>
  <p:transition spd="slow">
    <p:cover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smtClean="0"/>
              <a:pPr/>
              <a:t>2/18/2021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17165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0" r:id="rId6"/>
    <p:sldLayoutId id="2147483721" r:id="rId7"/>
    <p:sldLayoutId id="2147483722" r:id="rId8"/>
    <p:sldLayoutId id="2147483723" r:id="rId9"/>
    <p:sldLayoutId id="2147483724" r:id="rId10"/>
    <p:sldLayoutId id="2147483725" r:id="rId11"/>
    <p:sldLayoutId id="2147483726" r:id="rId12"/>
    <p:sldLayoutId id="2147483727" r:id="rId13"/>
    <p:sldLayoutId id="2147483728" r:id="rId14"/>
  </p:sldLayoutIdLst>
  <p:transition spd="slow">
    <p:cover/>
  </p:transition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panose="05020102010507070707" pitchFamily="18" charset="2"/>
        <a:buChar char="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57D169-1194-4CE8-A77A-8F61766C9DE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r"/>
            <a:r>
              <a:rPr lang="ru-RU" dirty="0"/>
              <a:t>Проект «Копилка со счётчиком монет»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AA245F-95E3-4F3A-B84F-B64F6DC05D0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54110589"/>
      </p:ext>
    </p:extLst>
  </p:cSld>
  <p:clrMapOvr>
    <a:masterClrMapping/>
  </p:clrMapOvr>
  <p:transition spd="slow">
    <p:cover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DCC6C-6D46-48C0-85D5-AD993921A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Требования к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6CCD21-A680-48F3-8D93-BFA76D5F3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Прочность</a:t>
            </a:r>
          </a:p>
          <a:p>
            <a:r>
              <a:rPr lang="ru-RU" dirty="0"/>
              <a:t>Простота сборки и установки компонентов</a:t>
            </a:r>
          </a:p>
          <a:p>
            <a:r>
              <a:rPr lang="ru-RU" dirty="0"/>
              <a:t>Приятный внешний вид</a:t>
            </a:r>
          </a:p>
          <a:p>
            <a:r>
              <a:rPr lang="ru-RU" dirty="0"/>
              <a:t>Удобство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852974176"/>
      </p:ext>
    </p:extLst>
  </p:cSld>
  <p:clrMapOvr>
    <a:masterClrMapping/>
  </p:clrMapOvr>
  <p:transition spd="slow">
    <p:cover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62AC0-4CD4-43D8-BFC6-17024C3E86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Модель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698F6510-B5EA-4E41-8ACB-518744592C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6287" y="2222500"/>
            <a:ext cx="5579713" cy="4483100"/>
          </a:xfrm>
        </p:spPr>
        <p:txBody>
          <a:bodyPr>
            <a:normAutofit fontScale="85000" lnSpcReduction="20000"/>
          </a:bodyPr>
          <a:lstStyle/>
          <a:p>
            <a:r>
              <a:rPr lang="ru-RU" dirty="0"/>
              <a:t>Модель корпуса состоит из трёх основных частей: верхней, где находится вся электроника, нижней – хранилища для монет, и перегородки, предотвращающей попадание монет в часть с электроникой.</a:t>
            </a:r>
          </a:p>
          <a:p>
            <a:r>
              <a:rPr lang="ru-RU" dirty="0"/>
              <a:t>Я выбрал усечённый додекаэдр для корпуса своей копилки: у него есть большие плоские поверхности для размещения экрана и прорези для монет, а также его будет легко напечатать на 3д принтере.</a:t>
            </a:r>
          </a:p>
        </p:txBody>
      </p:sp>
      <p:pic>
        <p:nvPicPr>
          <p:cNvPr id="14" name="ANIM3_1">
            <a:hlinkClick r:id="" action="ppaction://media"/>
            <a:extLst>
              <a:ext uri="{FF2B5EF4-FFF2-40B4-BE49-F238E27FC236}">
                <a16:creationId xmlns:a16="http://schemas.microsoft.com/office/drawing/2014/main" id="{172AEFBD-B66F-4849-8DFE-B3775DA619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985345" y="2118328"/>
            <a:ext cx="4396653" cy="439665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361453580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66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remove" display="0">
                  <p:stCondLst>
                    <p:cond delay="indefinite"/>
                  </p:stCondLst>
                </p:cTn>
                <p:tgtEl>
                  <p:spTgt spid="1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BBD0C1-EB78-48A2-BE86-C3C95A9CEE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Экспорт 3д модели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C169D7-9995-4AB5-817B-651BC83023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Готовые модели частей корпуса нужно экспортировать в формат </a:t>
            </a:r>
            <a:r>
              <a:rPr lang="en-US" dirty="0" err="1"/>
              <a:t>stl</a:t>
            </a:r>
            <a:r>
              <a:rPr lang="ru-RU" dirty="0"/>
              <a:t>. Их конвертирует в код, который понимает 3д принтер – </a:t>
            </a:r>
            <a:r>
              <a:rPr lang="en-US" dirty="0" err="1"/>
              <a:t>Gcode</a:t>
            </a:r>
            <a:r>
              <a:rPr lang="ru-RU" dirty="0"/>
              <a:t>, специальная программа - </a:t>
            </a:r>
            <a:r>
              <a:rPr lang="ru-RU" dirty="0" err="1"/>
              <a:t>слайсер</a:t>
            </a:r>
            <a:r>
              <a:rPr lang="ru-RU" dirty="0"/>
              <a:t>. Теперь файлы </a:t>
            </a:r>
            <a:r>
              <a:rPr lang="en-US" dirty="0"/>
              <a:t>Gcode</a:t>
            </a:r>
            <a:r>
              <a:rPr lang="ru-RU" dirty="0"/>
              <a:t> и можно отправить на печать.</a:t>
            </a:r>
          </a:p>
        </p:txBody>
      </p:sp>
    </p:spTree>
    <p:extLst>
      <p:ext uri="{BB962C8B-B14F-4D97-AF65-F5344CB8AC3E}">
        <p14:creationId xmlns:p14="http://schemas.microsoft.com/office/powerpoint/2010/main" val="2064353539"/>
      </p:ext>
    </p:extLst>
  </p:cSld>
  <p:clrMapOvr>
    <a:masterClrMapping/>
  </p:clrMapOvr>
  <p:transition spd="slow">
    <p:cover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B81630-00E4-4E86-B6DF-40C7CE8D0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Использованный пластик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6AFD5-0804-4F82-BFEB-52AE065D2C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Модели были напечатаны пластиком </a:t>
            </a:r>
            <a:r>
              <a:rPr lang="en-US" dirty="0"/>
              <a:t>PLA</a:t>
            </a:r>
            <a:r>
              <a:rPr lang="ru-RU" dirty="0"/>
              <a:t>. Он хорошо подходит для печати домашним 3д принтером: имеет небольшую усадку, хорошо липнет к печатающей поверхности, имеет хорошую </a:t>
            </a:r>
            <a:r>
              <a:rPr lang="ru-RU" dirty="0" err="1"/>
              <a:t>спекаемость</a:t>
            </a:r>
            <a:r>
              <a:rPr lang="ru-RU" dirty="0"/>
              <a:t> слоёв</a:t>
            </a:r>
          </a:p>
        </p:txBody>
      </p:sp>
    </p:spTree>
    <p:extLst>
      <p:ext uri="{BB962C8B-B14F-4D97-AF65-F5344CB8AC3E}">
        <p14:creationId xmlns:p14="http://schemas.microsoft.com/office/powerpoint/2010/main" val="1838046641"/>
      </p:ext>
    </p:extLst>
  </p:cSld>
  <p:clrMapOvr>
    <a:masterClrMapping/>
  </p:clrMapOvr>
  <p:transition spd="slow">
    <p:cover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B3F7FB-62B0-4188-99D5-7B5A0033CEF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Первая печать вышла неудачной: верхняя поверхность получилась неровной из-за неверной настройки количества верхних слоёв в </a:t>
            </a:r>
            <a:r>
              <a:rPr lang="ru-RU" dirty="0" err="1"/>
              <a:t>слайсере</a:t>
            </a:r>
            <a:endParaRPr lang="ru-RU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1CEA13AA-6B9D-4C13-8383-C3CE4E4B3B7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788012" y="2079338"/>
            <a:ext cx="4585276" cy="458527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00838897"/>
      </p:ext>
    </p:extLst>
  </p:cSld>
  <p:clrMapOvr>
    <a:masterClrMapping/>
  </p:clrMapOvr>
  <p:transition spd="slow">
    <p:cover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B553B5-F307-4016-89A4-5D351B27F0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Печать частей корпуса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5953D55-F5E8-419A-8AE9-4F59D91931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32872" y="2280370"/>
            <a:ext cx="4242521" cy="424252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5E4DE9-750C-4521-A3B0-87C05002007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4184650"/>
          </a:xfrm>
        </p:spPr>
        <p:txBody>
          <a:bodyPr/>
          <a:lstStyle/>
          <a:p>
            <a:r>
              <a:rPr lang="ru-RU" dirty="0"/>
              <a:t>Вторая печать прошла без проблем и готовый корпус теперь можно собирать и заполнять электроникой</a:t>
            </a:r>
          </a:p>
        </p:txBody>
      </p:sp>
    </p:spTree>
    <p:extLst>
      <p:ext uri="{BB962C8B-B14F-4D97-AF65-F5344CB8AC3E}">
        <p14:creationId xmlns:p14="http://schemas.microsoft.com/office/powerpoint/2010/main" val="2200447804"/>
      </p:ext>
    </p:extLst>
  </p:cSld>
  <p:clrMapOvr>
    <a:masterClrMapping/>
  </p:clrMapOvr>
  <p:transition spd="slow">
    <p:cover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DF8668-EACE-4456-820D-B28AF4F97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Требования к программе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1F2B65-A69D-4798-BA25-26BC9124C7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Высокая скорость выполнения</a:t>
            </a:r>
          </a:p>
          <a:p>
            <a:r>
              <a:rPr lang="ru-RU" dirty="0"/>
              <a:t>Удобство использования</a:t>
            </a:r>
          </a:p>
          <a:p>
            <a:r>
              <a:rPr lang="ru-RU" dirty="0"/>
              <a:t>Высокая точность распознавания монет</a:t>
            </a:r>
            <a:endParaRPr lang="en-US" dirty="0"/>
          </a:p>
          <a:p>
            <a:r>
              <a:rPr lang="ru-RU" dirty="0"/>
              <a:t>Режим энергосбережения</a:t>
            </a:r>
          </a:p>
        </p:txBody>
      </p:sp>
    </p:spTree>
    <p:extLst>
      <p:ext uri="{BB962C8B-B14F-4D97-AF65-F5344CB8AC3E}">
        <p14:creationId xmlns:p14="http://schemas.microsoft.com/office/powerpoint/2010/main" val="2385012168"/>
      </p:ext>
    </p:extLst>
  </p:cSld>
  <p:clrMapOvr>
    <a:masterClrMapping/>
  </p:clrMapOvr>
  <p:transition spd="slow">
    <p:cover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EF3193-53D7-47EC-8036-69720A2601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Функции программы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FFEC63-FC9C-45FA-8597-51A932C59A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Калибровка</a:t>
            </a:r>
          </a:p>
          <a:p>
            <a:r>
              <a:rPr lang="ru-RU" dirty="0"/>
              <a:t>Настройка количества распознаваемых монет</a:t>
            </a:r>
          </a:p>
          <a:p>
            <a:r>
              <a:rPr lang="ru-RU" dirty="0"/>
              <a:t>Настройка цели и отображение оставшейся до неё суммы</a:t>
            </a:r>
          </a:p>
          <a:p>
            <a:r>
              <a:rPr lang="ru-RU" dirty="0"/>
              <a:t>Распознавание монет с высокой точностью</a:t>
            </a:r>
          </a:p>
          <a:p>
            <a:r>
              <a:rPr lang="ru-RU" dirty="0"/>
              <a:t>Режим энергосбережения: отключение экрана через настраиваемый промежуток времени и выключение периферии платы</a:t>
            </a:r>
          </a:p>
        </p:txBody>
      </p:sp>
    </p:spTree>
    <p:extLst>
      <p:ext uri="{BB962C8B-B14F-4D97-AF65-F5344CB8AC3E}">
        <p14:creationId xmlns:p14="http://schemas.microsoft.com/office/powerpoint/2010/main" val="2794774217"/>
      </p:ext>
    </p:extLst>
  </p:cSld>
  <p:clrMapOvr>
    <a:masterClrMapping/>
  </p:clrMapOvr>
  <p:transition spd="slow">
    <p:cover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CA04-75BC-471C-9CAF-6B6B8C913C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Экономическое обоснование</a:t>
            </a:r>
          </a:p>
        </p:txBody>
      </p:sp>
      <p:graphicFrame>
        <p:nvGraphicFramePr>
          <p:cNvPr id="8" name="Table 8">
            <a:extLst>
              <a:ext uri="{FF2B5EF4-FFF2-40B4-BE49-F238E27FC236}">
                <a16:creationId xmlns:a16="http://schemas.microsoft.com/office/drawing/2014/main" id="{35547911-125E-4701-994B-5F1A9D606B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3812018"/>
              </p:ext>
            </p:extLst>
          </p:nvPr>
        </p:nvGraphicFramePr>
        <p:xfrm>
          <a:off x="258618" y="2222500"/>
          <a:ext cx="11684001" cy="4450080"/>
        </p:xfrm>
        <a:graphic>
          <a:graphicData uri="http://schemas.openxmlformats.org/drawingml/2006/table">
            <a:tbl>
              <a:tblPr firstRow="1" lastRow="1" bandRow="1">
                <a:tableStyleId>{5C22544A-7EE6-4342-B048-85BDC9FD1C3A}</a:tableStyleId>
              </a:tblPr>
              <a:tblGrid>
                <a:gridCol w="3703782">
                  <a:extLst>
                    <a:ext uri="{9D8B030D-6E8A-4147-A177-3AD203B41FA5}">
                      <a16:colId xmlns:a16="http://schemas.microsoft.com/office/drawing/2014/main" val="411169892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2224895913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1156075603"/>
                    </a:ext>
                  </a:extLst>
                </a:gridCol>
                <a:gridCol w="2660073">
                  <a:extLst>
                    <a:ext uri="{9D8B030D-6E8A-4147-A177-3AD203B41FA5}">
                      <a16:colId xmlns:a16="http://schemas.microsoft.com/office/drawing/2014/main" val="8835926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Материалы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Стоимость за 1 ед.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Количество ед.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Стоимость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888367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Пластик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1,76 </a:t>
                      </a:r>
                      <a:r>
                        <a:rPr lang="ru-RU" dirty="0"/>
                        <a:t>руб.</a:t>
                      </a:r>
                      <a:r>
                        <a:rPr lang="en-US" dirty="0"/>
                        <a:t>/</a:t>
                      </a:r>
                      <a:r>
                        <a:rPr lang="ru-RU" dirty="0"/>
                        <a:t>м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78 м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138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70572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Электроэнергия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sz="18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4,14 руб./кВт/ч</a:t>
                      </a:r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2,7 кВт/ч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660673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Arduino NANO</a:t>
                      </a:r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125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125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372824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OLED </a:t>
                      </a:r>
                      <a:r>
                        <a:rPr lang="ru-RU" dirty="0"/>
                        <a:t>дисплей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89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89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7979988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Сенсорная кнопка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21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728357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Инфракрасный светодиод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784071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Фотодиод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45915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Переключатель питания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4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49271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Литиевый аккумулятор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350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350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380335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Плата зарядки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32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1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/>
                        <a:t>32 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9945129"/>
                  </a:ext>
                </a:extLst>
              </a:tr>
              <a:tr h="370840">
                <a:tc gridSpan="3">
                  <a:txBody>
                    <a:bodyPr/>
                    <a:lstStyle/>
                    <a:p>
                      <a:pPr algn="ctr"/>
                      <a:r>
                        <a:rPr lang="ru-RU" dirty="0"/>
                        <a:t>Итог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pPr algn="ctr"/>
                      <a:endParaRPr lang="ru-RU" dirty="0"/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776 </a:t>
                      </a:r>
                      <a:r>
                        <a:rPr lang="ru-RU" dirty="0"/>
                        <a:t>руб.</a:t>
                      </a:r>
                    </a:p>
                  </a:txBody>
                  <a:tcPr marL="45720" marR="4572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775554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86309925"/>
      </p:ext>
    </p:extLst>
  </p:cSld>
  <p:clrMapOvr>
    <a:masterClrMapping/>
  </p:clrMapOvr>
  <p:transition spd="slow">
    <p:cover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EAA6B1-F89B-498C-85CC-8EB7C94E2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Итоги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96F1A32-EB5E-4BA4-8856-650986EA87D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4800" y="2222287"/>
            <a:ext cx="5791200" cy="4417083"/>
          </a:xfrm>
        </p:spPr>
        <p:txBody>
          <a:bodyPr>
            <a:normAutofit fontScale="92500" lnSpcReduction="20000"/>
          </a:bodyPr>
          <a:lstStyle/>
          <a:p>
            <a:r>
              <a:rPr lang="ru-RU" sz="2400" dirty="0"/>
              <a:t>Проект совместил в себе несколько современных технологий: 3д моделирование, 3д печать, программирование и доказал, что подобное устройство можно создать своими руками за цену, меньшую стоимости аналогов, присутствующих в продаже.</a:t>
            </a:r>
            <a:endParaRPr lang="en-US" sz="2400" dirty="0"/>
          </a:p>
          <a:p>
            <a:r>
              <a:rPr lang="ru-RU" sz="2400" dirty="0"/>
              <a:t>Во время создания проекта я освоил программирование платы </a:t>
            </a:r>
            <a:r>
              <a:rPr lang="en-US" sz="2400" dirty="0"/>
              <a:t>Arduino</a:t>
            </a:r>
            <a:r>
              <a:rPr lang="ru-RU" sz="2400" dirty="0"/>
              <a:t>, познакомился с методами работы с дисплеем, сенсорной кнопкой, узнал об особенностях моделирования под 3д печать.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7D329356-C916-4F73-A6C4-5C65C9A785D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634440" y="2096655"/>
            <a:ext cx="4542715" cy="454271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92949211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A32E-68C7-4AB1-BB96-1C0B10F461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Зарождение идеи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A16014-F674-402B-9A8A-E620B3D174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Идея создания копилки, способной считать сумму монет внутри неё пришла ко мне в голову, когда я в очередной раз опустошал копилку и подсчитывал монеты, хранящиеся в ней, чтобы проверить, накопилась ли нужная сумма.</a:t>
            </a:r>
          </a:p>
          <a:p>
            <a:r>
              <a:rPr lang="ru-RU" dirty="0"/>
              <a:t>В банковских учреждениях часто используют устройства для подсчёта купюр, тогда почему бы не создать что-то подобное для монет?</a:t>
            </a:r>
          </a:p>
        </p:txBody>
      </p:sp>
    </p:spTree>
    <p:extLst>
      <p:ext uri="{BB962C8B-B14F-4D97-AF65-F5344CB8AC3E}">
        <p14:creationId xmlns:p14="http://schemas.microsoft.com/office/powerpoint/2010/main" val="4125578330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A92BD0-D763-45A0-BAE7-4541D34F7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Анализ рынка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1E3B881-A2F1-4304-8B5F-91E4F4B5B60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6485649" y="2041236"/>
            <a:ext cx="4896349" cy="464252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47955AE-9F8C-432A-BEC3-ECBA269D9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05451" y="2222500"/>
            <a:ext cx="5194583" cy="4188311"/>
          </a:xfrm>
        </p:spPr>
        <p:txBody>
          <a:bodyPr/>
          <a:lstStyle/>
          <a:p>
            <a:r>
              <a:rPr lang="ru-RU" sz="2400" dirty="0"/>
              <a:t>На просторах сети интернет я нашёл единственное подобное устройство ценой в 1500 рублей.</a:t>
            </a:r>
            <a:endParaRPr lang="en-US" sz="2400" dirty="0"/>
          </a:p>
          <a:p>
            <a:r>
              <a:rPr lang="ru-RU" sz="2400" dirty="0"/>
              <a:t>Этот проект будет направлен на создание копилки, себестоимость которой будет меньше, чем у доступной в продаже альтернативы.</a:t>
            </a:r>
          </a:p>
        </p:txBody>
      </p:sp>
    </p:spTree>
    <p:extLst>
      <p:ext uri="{BB962C8B-B14F-4D97-AF65-F5344CB8AC3E}">
        <p14:creationId xmlns:p14="http://schemas.microsoft.com/office/powerpoint/2010/main" val="3365274610"/>
      </p:ext>
    </p:extLst>
  </p:cSld>
  <p:clrMapOvr>
    <a:masterClrMapping/>
  </p:clrMapOvr>
  <p:transition spd="slow">
    <p:cover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BD3303-933E-4099-82F7-CDF64AF54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Цель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513812-9C7E-489A-8E3C-002C9574FC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Целью данного проекта будет создание устройства, способного определять номинал брошенной в него монеты и находить общую сумму монет, в нём находящихся, себестоимостью меньше, чем цена аналогов в продаже.</a:t>
            </a:r>
          </a:p>
        </p:txBody>
      </p:sp>
    </p:spTree>
    <p:extLst>
      <p:ext uri="{BB962C8B-B14F-4D97-AF65-F5344CB8AC3E}">
        <p14:creationId xmlns:p14="http://schemas.microsoft.com/office/powerpoint/2010/main" val="332388686"/>
      </p:ext>
    </p:extLst>
  </p:cSld>
  <p:clrMapOvr>
    <a:masterClrMapping/>
  </p:clrMapOvr>
  <p:transition spd="slow">
    <p:cover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AA086A-48F8-4847-B1A0-2E4D99520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Задачи проекта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9CF30A-3A5C-4988-BCF6-13B0C2BFD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ru-RU" dirty="0"/>
              <a:t>Подготовить материалы и собрать радиосхему устройства</a:t>
            </a:r>
          </a:p>
          <a:p>
            <a:pPr lvl="0"/>
            <a:r>
              <a:rPr lang="ru-RU" dirty="0"/>
              <a:t>Разработать и смоделировать корпус устройства</a:t>
            </a:r>
          </a:p>
          <a:p>
            <a:pPr lvl="0"/>
            <a:r>
              <a:rPr lang="ru-RU" dirty="0"/>
              <a:t>Распечатать корпус на 3д принтере и собрать его</a:t>
            </a:r>
          </a:p>
          <a:p>
            <a:pPr lvl="0"/>
            <a:r>
              <a:rPr lang="ru-RU" dirty="0"/>
              <a:t>Написать программу для работы устройства</a:t>
            </a:r>
          </a:p>
        </p:txBody>
      </p:sp>
    </p:spTree>
    <p:extLst>
      <p:ext uri="{BB962C8B-B14F-4D97-AF65-F5344CB8AC3E}">
        <p14:creationId xmlns:p14="http://schemas.microsoft.com/office/powerpoint/2010/main" val="1326808724"/>
      </p:ext>
    </p:extLst>
  </p:cSld>
  <p:clrMapOvr>
    <a:masterClrMapping/>
  </p:clrMapOvr>
  <p:transition spd="slow">
    <p:cover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DC2683-D739-4579-AE2F-FC0E2FE62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Требования к компонентам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2B873F-41AC-4505-A672-7ECC915F2E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Дешевизна</a:t>
            </a:r>
          </a:p>
          <a:p>
            <a:r>
              <a:rPr lang="ru-RU" dirty="0"/>
              <a:t>Энергоэффективность</a:t>
            </a:r>
          </a:p>
          <a:p>
            <a:r>
              <a:rPr lang="ru-RU" dirty="0"/>
              <a:t>Компактность</a:t>
            </a:r>
          </a:p>
          <a:p>
            <a:r>
              <a:rPr lang="ru-RU" dirty="0"/>
              <a:t>Простота использования</a:t>
            </a:r>
          </a:p>
        </p:txBody>
      </p:sp>
    </p:spTree>
    <p:extLst>
      <p:ext uri="{BB962C8B-B14F-4D97-AF65-F5344CB8AC3E}">
        <p14:creationId xmlns:p14="http://schemas.microsoft.com/office/powerpoint/2010/main" val="243375614"/>
      </p:ext>
    </p:extLst>
  </p:cSld>
  <p:clrMapOvr>
    <a:masterClrMapping/>
  </p:clrMapOvr>
  <p:transition spd="slow">
    <p:cover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ACE74-B722-4658-B187-3212ECA7F3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5D92E2-82D1-475C-B633-81BC931EB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Arduino NANO</a:t>
            </a:r>
          </a:p>
          <a:p>
            <a:pPr lvl="1"/>
            <a:r>
              <a:rPr lang="ru-RU" dirty="0"/>
              <a:t>Компактная, недорогая, производительная и энергоэффективная плата</a:t>
            </a:r>
          </a:p>
          <a:p>
            <a:r>
              <a:rPr lang="ru-RU" dirty="0"/>
              <a:t>Монохромный </a:t>
            </a:r>
            <a:r>
              <a:rPr lang="en-US" dirty="0"/>
              <a:t>OLED </a:t>
            </a:r>
            <a:r>
              <a:rPr lang="ru-RU" dirty="0"/>
              <a:t>дисплей 0</a:t>
            </a:r>
            <a:r>
              <a:rPr lang="en-US" dirty="0"/>
              <a:t>,96”</a:t>
            </a:r>
            <a:r>
              <a:rPr lang="ru-RU" dirty="0"/>
              <a:t> </a:t>
            </a:r>
          </a:p>
          <a:p>
            <a:pPr lvl="1"/>
            <a:r>
              <a:rPr lang="ru-RU" dirty="0"/>
              <a:t>Энергоэффективный, контрастный, лёгкий в обращении</a:t>
            </a:r>
          </a:p>
          <a:p>
            <a:r>
              <a:rPr lang="ru-RU" dirty="0"/>
              <a:t>Сенсорный выключатель на чипе </a:t>
            </a:r>
            <a:r>
              <a:rPr lang="en-US" dirty="0"/>
              <a:t>TTP223</a:t>
            </a:r>
            <a:endParaRPr lang="ru-RU" dirty="0"/>
          </a:p>
          <a:p>
            <a:pPr lvl="1"/>
            <a:r>
              <a:rPr lang="ru-RU" dirty="0"/>
              <a:t>Простой в использовании, надёжный и точный</a:t>
            </a:r>
          </a:p>
        </p:txBody>
      </p:sp>
    </p:spTree>
    <p:extLst>
      <p:ext uri="{BB962C8B-B14F-4D97-AF65-F5344CB8AC3E}">
        <p14:creationId xmlns:p14="http://schemas.microsoft.com/office/powerpoint/2010/main" val="696540758"/>
      </p:ext>
    </p:extLst>
  </p:cSld>
  <p:clrMapOvr>
    <a:masterClrMapping/>
  </p:clrMapOvr>
  <p:transition spd="slow">
    <p:cover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BDC300-D992-44A8-BD62-7E68652692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Подбор компонентов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5CEDEC-C2E4-47A8-812A-C5B15B2B2F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ru-RU" dirty="0"/>
              <a:t>Другие использованные компоненты:</a:t>
            </a:r>
          </a:p>
          <a:p>
            <a:r>
              <a:rPr lang="ru-RU" dirty="0"/>
              <a:t>Инфракрасный светодиод</a:t>
            </a:r>
          </a:p>
          <a:p>
            <a:r>
              <a:rPr lang="ru-RU" dirty="0"/>
              <a:t>Фотодиод</a:t>
            </a:r>
            <a:endParaRPr lang="en-US" dirty="0"/>
          </a:p>
          <a:p>
            <a:r>
              <a:rPr lang="ru-RU" dirty="0"/>
              <a:t>Литиевый аккумулятор 1Ач</a:t>
            </a:r>
          </a:p>
          <a:p>
            <a:r>
              <a:rPr lang="ru-RU" dirty="0"/>
              <a:t>Плата зарядки для аккумулятора</a:t>
            </a:r>
          </a:p>
          <a:p>
            <a:r>
              <a:rPr lang="ru-RU" dirty="0"/>
              <a:t>Переключатель питания</a:t>
            </a:r>
          </a:p>
        </p:txBody>
      </p:sp>
    </p:spTree>
    <p:extLst>
      <p:ext uri="{BB962C8B-B14F-4D97-AF65-F5344CB8AC3E}">
        <p14:creationId xmlns:p14="http://schemas.microsoft.com/office/powerpoint/2010/main" val="1764738941"/>
      </p:ext>
    </p:extLst>
  </p:cSld>
  <p:clrMapOvr>
    <a:masterClrMapping/>
  </p:clrMapOvr>
  <p:transition spd="slow">
    <p:cover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EA944E-269D-4212-82F0-B887FCD423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ru-RU" dirty="0"/>
              <a:t>Принцип работы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D76375-A7B6-4E07-B563-B5CC2E5C3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ru-RU" dirty="0"/>
              <a:t>Определение размера монеты основано на измерении количества закрываемого монетой света – чем она больше, тем больше света закроет при броске. Во время калибровки копилка записывает в память максимальные значения закрываемого света для каждой монеты. Теперь при броске очередной монеты устройство может сравнить количество света с полученными в ходе калибровки значениями и определить её номинал.</a:t>
            </a:r>
          </a:p>
        </p:txBody>
      </p:sp>
    </p:spTree>
    <p:extLst>
      <p:ext uri="{BB962C8B-B14F-4D97-AF65-F5344CB8AC3E}">
        <p14:creationId xmlns:p14="http://schemas.microsoft.com/office/powerpoint/2010/main" val="496648719"/>
      </p:ext>
    </p:extLst>
  </p:cSld>
  <p:clrMapOvr>
    <a:masterClrMapping/>
  </p:clrMapOvr>
  <p:transition spd="slow">
    <p:cover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F03B5E"/>
      </a:accent1>
      <a:accent2>
        <a:srgbClr val="DC6FEC"/>
      </a:accent2>
      <a:accent3>
        <a:srgbClr val="60B1F2"/>
      </a:accent3>
      <a:accent4>
        <a:srgbClr val="6AD5BB"/>
      </a:accent4>
      <a:accent5>
        <a:srgbClr val="E8AB4E"/>
      </a:accent5>
      <a:accent6>
        <a:srgbClr val="F56447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ACECE1E4-636E-48DB-87ED-4A76DC9337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5589</TotalTime>
  <Words>700</Words>
  <Application>Microsoft Office PowerPoint</Application>
  <PresentationFormat>Widescreen</PresentationFormat>
  <Paragraphs>112</Paragraphs>
  <Slides>19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Calibri</vt:lpstr>
      <vt:lpstr>Century Gothic</vt:lpstr>
      <vt:lpstr>Wingdings 2</vt:lpstr>
      <vt:lpstr>Quotable</vt:lpstr>
      <vt:lpstr>Проект «Копилка со счётчиком монет»</vt:lpstr>
      <vt:lpstr>Зарождение идеи</vt:lpstr>
      <vt:lpstr>Анализ рынка</vt:lpstr>
      <vt:lpstr>Цель проекта</vt:lpstr>
      <vt:lpstr>Задачи проекта</vt:lpstr>
      <vt:lpstr>Требования к компонентам</vt:lpstr>
      <vt:lpstr>Подбор компонентов</vt:lpstr>
      <vt:lpstr>Подбор компонентов</vt:lpstr>
      <vt:lpstr>Принцип работы</vt:lpstr>
      <vt:lpstr>Требования к модели</vt:lpstr>
      <vt:lpstr>Модель</vt:lpstr>
      <vt:lpstr>Экспорт 3д модели</vt:lpstr>
      <vt:lpstr>Использованный пластик</vt:lpstr>
      <vt:lpstr>Печать частей корпуса</vt:lpstr>
      <vt:lpstr>Печать частей корпуса</vt:lpstr>
      <vt:lpstr>Требования к программе</vt:lpstr>
      <vt:lpstr>Функции программы</vt:lpstr>
      <vt:lpstr>Экономическое обоснование</vt:lpstr>
      <vt:lpstr>Итоги проекта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Родион Радченко</dc:creator>
  <cp:lastModifiedBy>Родион Радченко</cp:lastModifiedBy>
  <cp:revision>51</cp:revision>
  <dcterms:created xsi:type="dcterms:W3CDTF">2021-02-09T16:03:38Z</dcterms:created>
  <dcterms:modified xsi:type="dcterms:W3CDTF">2021-02-18T19:56:11Z</dcterms:modified>
</cp:coreProperties>
</file>

<file path=docProps/thumbnail.jpeg>
</file>